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Raleway Light"/>
      <p:regular r:id="rId37"/>
      <p:bold r:id="rId38"/>
      <p:italic r:id="rId39"/>
      <p:boldItalic r:id="rId40"/>
    </p:embeddedFon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ED3D3A-D2D0-4D42-A07F-C7EE3B210380}">
  <a:tblStyle styleId="{05ED3D3A-D2D0-4D42-A07F-C7EE3B2103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Light-boldItalic.fntdata"/><Relationship Id="rId20" Type="http://schemas.openxmlformats.org/officeDocument/2006/relationships/slide" Target="slides/slide14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6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5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8.xml"/><Relationship Id="rId46" Type="http://schemas.openxmlformats.org/officeDocument/2006/relationships/font" Target="fonts/HelveticaNeueLight-bold.fntdata"/><Relationship Id="rId23" Type="http://schemas.openxmlformats.org/officeDocument/2006/relationships/slide" Target="slides/slide17.xml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HelveticaNeueLight-boldItalic.fntdata"/><Relationship Id="rId25" Type="http://schemas.openxmlformats.org/officeDocument/2006/relationships/slide" Target="slides/slide19.xml"/><Relationship Id="rId47" Type="http://schemas.openxmlformats.org/officeDocument/2006/relationships/font" Target="fonts/HelveticaNeueLight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italic.fntdata"/><Relationship Id="rId12" Type="http://schemas.openxmlformats.org/officeDocument/2006/relationships/slide" Target="slides/slide6.xml"/><Relationship Id="rId34" Type="http://schemas.openxmlformats.org/officeDocument/2006/relationships/font" Target="fonts/Raleway-bold.fntdata"/><Relationship Id="rId15" Type="http://schemas.openxmlformats.org/officeDocument/2006/relationships/slide" Target="slides/slide9.xml"/><Relationship Id="rId37" Type="http://schemas.openxmlformats.org/officeDocument/2006/relationships/font" Target="fonts/RalewayLight-regular.fntdata"/><Relationship Id="rId14" Type="http://schemas.openxmlformats.org/officeDocument/2006/relationships/slide" Target="slides/slide8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1.xml"/><Relationship Id="rId39" Type="http://schemas.openxmlformats.org/officeDocument/2006/relationships/font" Target="fonts/RalewayLight-italic.fntdata"/><Relationship Id="rId16" Type="http://schemas.openxmlformats.org/officeDocument/2006/relationships/slide" Target="slides/slide10.xml"/><Relationship Id="rId38" Type="http://schemas.openxmlformats.org/officeDocument/2006/relationships/font" Target="fonts/Raleway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050f4434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050f4434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c6621287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c6621287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c6621287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c6621287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c6621287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c6621287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ec6621287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ec6621287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c6621287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c6621287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c6621287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ec6621287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c662128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ec662128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c6621287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c6621287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050f4434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050f4434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050f443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050f443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c6621287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ec6621287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c662128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c662128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050f4434c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050f4434c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c6621287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c6621287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a2439823bd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a2439823b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Abel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050f4434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050f4434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~~ </a:t>
            </a:r>
            <a:r>
              <a:rPr lang="en"/>
              <a:t>Audience laughing</a:t>
            </a:r>
            <a:r>
              <a:rPr lang="en"/>
              <a:t> ~~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2439823b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2439823b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SLIDE, DO NOT DELETE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050f4434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050f4434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050f4434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a050f4434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Lilli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050f4434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050f4434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050f4434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a050f4434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050f443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a050f443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050f4434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050f4434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Lilli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Entity Relationship Model is the implementation of the conceptual model in SQL.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Users has a primary key user_id - this is used as a foreign key within Entries (shown as </a:t>
            </a:r>
            <a:r>
              <a:rPr lang="en"/>
              <a:t>wonder</a:t>
            </a:r>
            <a:r>
              <a:rPr lang="en"/>
              <a:t>) to establish a one-to-many relationship between Users and Entries, where one user can own many entries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Users also has foreign keys - like from ActivityStatus and Roles - every user has one status and one role. This makes the </a:t>
            </a:r>
            <a:r>
              <a:rPr lang="en"/>
              <a:t>relationships</a:t>
            </a:r>
            <a:r>
              <a:rPr lang="en"/>
              <a:t> one to many.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Entries carries a foreign key of users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Some relationships are many-to-many such as users to diaries. One user has access to many diaries, and one diary can be accessed by many users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a table that holds only the primary keys of users and diaries and keeps track of every combination.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relationship between ActivityStatus and Colors is one-to-one; status can only be associated with one color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relationship between Entries and Location is zero-or-one-to-many. Not every entry needs a location, but location can be attached to multiple entries at a time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other relationships within the model are all handled in the same ways described above and are as follows: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ActivityStatus to Users: one to many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Roles to Users: one to many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to Entries: one to many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to Organizations: many to many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Users to Diaries: many to many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Roles to Permissions: many to many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Colors to ActivityStatus: one to one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Colors to Roles: one to one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Colors to EntryTypes: one-to-one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EntryTypes to Entries: one to many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Location to Entries: zero or one to many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Organizations to Entries: one to many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Diaries to Entries: one to many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Organizations to Diaries: one to many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050f4434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050f4434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9FC5E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8832300" y="4634200"/>
            <a:ext cx="3117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9.xml"/><Relationship Id="rId10" Type="http://schemas.openxmlformats.org/officeDocument/2006/relationships/slide" Target="/ppt/slides/slide17.xml"/><Relationship Id="rId13" Type="http://schemas.openxmlformats.org/officeDocument/2006/relationships/slide" Target="/ppt/slides/slide25.xml"/><Relationship Id="rId12" Type="http://schemas.openxmlformats.org/officeDocument/2006/relationships/slide" Target="/ppt/slides/slide2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3.xml"/><Relationship Id="rId9" Type="http://schemas.openxmlformats.org/officeDocument/2006/relationships/slide" Target="/ppt/slides/slide10.xml"/><Relationship Id="rId5" Type="http://schemas.openxmlformats.org/officeDocument/2006/relationships/slide" Target="/ppt/slides/slide4.xml"/><Relationship Id="rId6" Type="http://schemas.openxmlformats.org/officeDocument/2006/relationships/slide" Target="/ppt/slides/slide6.xml"/><Relationship Id="rId7" Type="http://schemas.openxmlformats.org/officeDocument/2006/relationships/slide" Target="/ppt/slides/slide7.xml"/><Relationship Id="rId8" Type="http://schemas.openxmlformats.org/officeDocument/2006/relationships/slide" Target="/ppt/slides/slide8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w3schools.com/sql/sql_case.asp" TargetMode="External"/><Relationship Id="rId10" Type="http://schemas.openxmlformats.org/officeDocument/2006/relationships/hyperlink" Target="https://pynative.com/python-mysql-execute-stored-procedure/#h-steps-to-execute-mysql-stored-procedure-in-pytho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eventreference.com/diary-system.php" TargetMode="External"/><Relationship Id="rId4" Type="http://schemas.openxmlformats.org/officeDocument/2006/relationships/hyperlink" Target="https://www.setmore.com/diary-management" TargetMode="External"/><Relationship Id="rId9" Type="http://schemas.openxmlformats.org/officeDocument/2006/relationships/hyperlink" Target="https://docs.python.org/3/library/tkinter.html" TargetMode="External"/><Relationship Id="rId5" Type="http://schemas.openxmlformats.org/officeDocument/2006/relationships/hyperlink" Target="https://clientdiary.com/" TargetMode="External"/><Relationship Id="rId6" Type="http://schemas.openxmlformats.org/officeDocument/2006/relationships/hyperlink" Target="https://www.yworks.com/yed-live/" TargetMode="External"/><Relationship Id="rId7" Type="http://schemas.openxmlformats.org/officeDocument/2006/relationships/hyperlink" Target="https://dev.mysql.com/doc/refman/8.0/en/numeric-types.html" TargetMode="External"/><Relationship Id="rId8" Type="http://schemas.openxmlformats.org/officeDocument/2006/relationships/hyperlink" Target="https://dev.mysql.com/doc/refman/8.0/en/date-and-time-types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>
            <a:off x="0" y="2292175"/>
            <a:ext cx="9144000" cy="285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343875" y="1657700"/>
            <a:ext cx="3478200" cy="297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246475" y="220625"/>
            <a:ext cx="6990300" cy="181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33">
                <a:latin typeface="Helvetica Neue"/>
                <a:ea typeface="Helvetica Neue"/>
                <a:cs typeface="Helvetica Neue"/>
                <a:sym typeface="Helvetica Neue"/>
              </a:rPr>
              <a:t>Diary Management System</a:t>
            </a:r>
            <a:endParaRPr sz="4533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5483"/>
              <a:buFont typeface="Arial"/>
              <a:buNone/>
            </a:pPr>
            <a:r>
              <a:t/>
            </a:r>
            <a:endParaRPr b="0" i="1" sz="3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495925" y="2763625"/>
            <a:ext cx="28803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9FC5E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rgbClr val="9FC5E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9FC5E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Team: Sweet Dreams</a:t>
            </a:r>
            <a:endParaRPr i="1" sz="2000">
              <a:solidFill>
                <a:srgbClr val="9FC5E8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945" y="1912822"/>
            <a:ext cx="2507858" cy="25666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3"/>
          <p:cNvCxnSpPr>
            <a:stCxn id="61" idx="1"/>
          </p:cNvCxnSpPr>
          <p:nvPr/>
        </p:nvCxnSpPr>
        <p:spPr>
          <a:xfrm>
            <a:off x="495925" y="3363925"/>
            <a:ext cx="3600" cy="698100"/>
          </a:xfrm>
          <a:prstGeom prst="straightConnector1">
            <a:avLst/>
          </a:prstGeom>
          <a:noFill/>
          <a:ln cap="flat" cmpd="sng" w="28575">
            <a:solidFill>
              <a:srgbClr val="A4C2F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Creating the Database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8569300" y="4634200"/>
            <a:ext cx="5748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10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52008" l="0" r="24545" t="36106"/>
          <a:stretch/>
        </p:blipFill>
        <p:spPr>
          <a:xfrm>
            <a:off x="1122200" y="1277625"/>
            <a:ext cx="6899600" cy="9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6924" t="48073"/>
          <a:stretch/>
        </p:blipFill>
        <p:spPr>
          <a:xfrm>
            <a:off x="2095687" y="2270077"/>
            <a:ext cx="4952625" cy="25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90"/>
              <a:buFont typeface="Arial"/>
              <a:buNone/>
            </a:pPr>
            <a:r>
              <a:rPr lang="en"/>
              <a:t>Creating the Database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8569300" y="4634200"/>
            <a:ext cx="5748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11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105" y="1940425"/>
            <a:ext cx="4570083" cy="241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4">
            <a:alphaModFix/>
          </a:blip>
          <a:srcRect b="0" l="0" r="0" t="50760"/>
          <a:stretch/>
        </p:blipFill>
        <p:spPr>
          <a:xfrm>
            <a:off x="156800" y="2087332"/>
            <a:ext cx="4260300" cy="2117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Creating the Database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8569300" y="4634200"/>
            <a:ext cx="5748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12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00" y="2032600"/>
            <a:ext cx="5692985" cy="299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1950" y="1309900"/>
            <a:ext cx="37338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Creating the Database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8569300" y="4634200"/>
            <a:ext cx="5748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13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275" y="1704300"/>
            <a:ext cx="3926398" cy="2442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393" y="1704310"/>
            <a:ext cx="4695332" cy="2442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Creating the Database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8569300" y="4634200"/>
            <a:ext cx="5748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14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50" y="2222997"/>
            <a:ext cx="4705350" cy="241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325" y="1324925"/>
            <a:ext cx="470535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Creating the Database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8569300" y="4634200"/>
            <a:ext cx="5748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15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2" y="1277600"/>
            <a:ext cx="4972802" cy="37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 rotWithShape="1">
          <a:blip r:embed="rId4">
            <a:alphaModFix/>
          </a:blip>
          <a:srcRect b="0" l="0" r="35934" t="51510"/>
          <a:stretch/>
        </p:blipFill>
        <p:spPr>
          <a:xfrm>
            <a:off x="3737400" y="1981563"/>
            <a:ext cx="5094901" cy="173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Creating the Database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8569300" y="4634200"/>
            <a:ext cx="5748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16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b="50726" l="0" r="0" t="0"/>
          <a:stretch/>
        </p:blipFill>
        <p:spPr>
          <a:xfrm>
            <a:off x="57550" y="3291550"/>
            <a:ext cx="8150200" cy="18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b="0" l="0" r="0" t="50816"/>
          <a:stretch/>
        </p:blipFill>
        <p:spPr>
          <a:xfrm>
            <a:off x="57550" y="1481950"/>
            <a:ext cx="5322027" cy="18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 rotWithShape="1">
          <a:blip r:embed="rId4">
            <a:alphaModFix/>
          </a:blip>
          <a:srcRect b="51307" l="4770" r="0" t="0"/>
          <a:stretch/>
        </p:blipFill>
        <p:spPr>
          <a:xfrm>
            <a:off x="4704450" y="1245325"/>
            <a:ext cx="4364125" cy="15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Loading Data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8569300" y="4634200"/>
            <a:ext cx="5748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17</a:t>
            </a:r>
            <a:endParaRPr/>
          </a:p>
        </p:txBody>
      </p:sp>
      <p:sp>
        <p:nvSpPr>
          <p:cNvPr id="198" name="Google Shape;198;p29"/>
          <p:cNvSpPr txBox="1"/>
          <p:nvPr>
            <p:ph idx="1" type="body"/>
          </p:nvPr>
        </p:nvSpPr>
        <p:spPr>
          <a:xfrm>
            <a:off x="311700" y="1235300"/>
            <a:ext cx="8520600" cy="3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of loading data into the Diaries table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 rotWithShape="1">
          <a:blip r:embed="rId3">
            <a:alphaModFix/>
          </a:blip>
          <a:srcRect b="0" l="0" r="6182" t="0"/>
          <a:stretch/>
        </p:blipFill>
        <p:spPr>
          <a:xfrm>
            <a:off x="282700" y="1850975"/>
            <a:ext cx="8578601" cy="25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Loading Data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8569300" y="4634200"/>
            <a:ext cx="5748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11700" y="1235300"/>
            <a:ext cx="8520600" cy="3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Example of loading the intermediary tables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1969" l="0" r="0" t="1969"/>
          <a:stretch/>
        </p:blipFill>
        <p:spPr>
          <a:xfrm>
            <a:off x="789050" y="1747500"/>
            <a:ext cx="7565901" cy="30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4" name="Google Shape;214;p31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Performance Enhancements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8696600" y="4634200"/>
            <a:ext cx="4473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19</a:t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75" y="1809700"/>
            <a:ext cx="8387774" cy="33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311700" y="1235300"/>
            <a:ext cx="7039800" cy="3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Performance of one INSERT INTO statement with one insert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8" name="Google Shape;218;p31"/>
          <p:cNvSpPr/>
          <p:nvPr/>
        </p:nvSpPr>
        <p:spPr>
          <a:xfrm>
            <a:off x="3252750" y="2932600"/>
            <a:ext cx="1711500" cy="1701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0.00030870s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19" name="Google Shape;219;p31"/>
          <p:cNvCxnSpPr>
            <a:stCxn id="218" idx="0"/>
          </p:cNvCxnSpPr>
          <p:nvPr/>
        </p:nvCxnSpPr>
        <p:spPr>
          <a:xfrm flipH="1">
            <a:off x="1714500" y="2932600"/>
            <a:ext cx="2394000" cy="54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1"/>
          <p:cNvCxnSpPr>
            <a:stCxn id="218" idx="3"/>
          </p:cNvCxnSpPr>
          <p:nvPr/>
        </p:nvCxnSpPr>
        <p:spPr>
          <a:xfrm rot="10800000">
            <a:off x="1695293" y="3477206"/>
            <a:ext cx="1808100" cy="90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19325"/>
            <a:ext cx="9144000" cy="1101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t/>
            </a:r>
            <a:endParaRPr b="1" sz="3000">
              <a:solidFill>
                <a:srgbClr val="9FC5E8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8832300" y="4634200"/>
            <a:ext cx="3117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</a:t>
            </a:r>
            <a:endParaRPr/>
          </a:p>
        </p:txBody>
      </p:sp>
      <p:graphicFrame>
        <p:nvGraphicFramePr>
          <p:cNvPr id="71" name="Google Shape;71;p14"/>
          <p:cNvGraphicFramePr/>
          <p:nvPr/>
        </p:nvGraphicFramePr>
        <p:xfrm>
          <a:off x="952500" y="127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{05ED3D3A-D2D0-4D42-A07F-C7EE3B210380}</a:tableStyleId>
              </a:tblPr>
              <a:tblGrid>
                <a:gridCol w="3619500"/>
                <a:gridCol w="3619500"/>
              </a:tblGrid>
              <a:tr h="3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action="ppaction://hlinksldjump"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Table of Contents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2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action="ppaction://hlinksldjump"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Team Description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action="ppaction://hlinksldjump"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System Description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4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action="ppaction://hlinksldjump"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External Model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6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action="ppaction://hlinksldjump"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Conceptual Model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7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action="ppaction://hlinksldjump"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Enhanced Entity Relationship Model (EER) 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8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action="ppaction://hlinksldjump"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Creating the Database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10 - 16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action="ppaction://hlinksldjump"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Loading Data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17 - 18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action="ppaction://hlinksldjump" r:id="rId11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Performance Enhancements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19 - </a:t>
                      </a:r>
                      <a:r>
                        <a:rPr lang="en" sz="1200">
                          <a:solidFill>
                            <a:schemeClr val="lt1"/>
                          </a:solidFill>
                        </a:rPr>
                        <a:t>20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action="ppaction://hlinksldjump" r:id="rId12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Graphical User Interface (GUI)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22 - 24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366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hlinkClick action="ppaction://hlinksldjump" r:id="rId1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References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</a:rPr>
                        <a:t>25</a:t>
                      </a:r>
                      <a:endParaRPr sz="12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Performance Enhancements</a:t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11700" y="1235300"/>
            <a:ext cx="2682000" cy="3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Performance of one INSERT INTO statement with multiple inserts</a:t>
            </a:r>
            <a:endParaRPr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 rotWithShape="1">
          <a:blip r:embed="rId3">
            <a:alphaModFix/>
          </a:blip>
          <a:srcRect b="59170" l="0" r="0" t="0"/>
          <a:stretch/>
        </p:blipFill>
        <p:spPr>
          <a:xfrm>
            <a:off x="2888700" y="1170000"/>
            <a:ext cx="5943600" cy="145836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8696600" y="4634200"/>
            <a:ext cx="4473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20</a:t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 rotWithShape="1">
          <a:blip r:embed="rId3">
            <a:alphaModFix/>
          </a:blip>
          <a:srcRect b="0" l="0" r="0" t="40982"/>
          <a:stretch/>
        </p:blipFill>
        <p:spPr>
          <a:xfrm>
            <a:off x="897300" y="2628375"/>
            <a:ext cx="7090947" cy="25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/>
          <p:nvPr/>
        </p:nvSpPr>
        <p:spPr>
          <a:xfrm>
            <a:off x="3944950" y="3313625"/>
            <a:ext cx="1692000" cy="1576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0.00050990s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32" name="Google Shape;232;p32"/>
          <p:cNvCxnSpPr>
            <a:stCxn id="231" idx="0"/>
          </p:cNvCxnSpPr>
          <p:nvPr/>
        </p:nvCxnSpPr>
        <p:spPr>
          <a:xfrm flipH="1">
            <a:off x="2348950" y="3313625"/>
            <a:ext cx="2442000" cy="2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2"/>
          <p:cNvCxnSpPr>
            <a:stCxn id="231" idx="3"/>
          </p:cNvCxnSpPr>
          <p:nvPr/>
        </p:nvCxnSpPr>
        <p:spPr>
          <a:xfrm rot="10800000">
            <a:off x="2358538" y="3611608"/>
            <a:ext cx="1834200" cy="104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/>
          <p:nvPr/>
        </p:nvSpPr>
        <p:spPr>
          <a:xfrm>
            <a:off x="533400" y="582300"/>
            <a:ext cx="5451600" cy="3978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1143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Google Shape;239;p33"/>
          <p:cNvSpPr txBox="1"/>
          <p:nvPr>
            <p:ph type="title"/>
          </p:nvPr>
        </p:nvSpPr>
        <p:spPr>
          <a:xfrm>
            <a:off x="1045275" y="526350"/>
            <a:ext cx="4733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Graphical User Interface (GUI)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40" name="Google Shape;240;p33"/>
          <p:cNvSpPr txBox="1"/>
          <p:nvPr/>
        </p:nvSpPr>
        <p:spPr>
          <a:xfrm>
            <a:off x="1088950" y="1708750"/>
            <a:ext cx="4896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Graphical User Interface (GUI)</a:t>
            </a:r>
            <a:endParaRPr b="1" sz="4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33"/>
          <p:cNvSpPr txBox="1"/>
          <p:nvPr>
            <p:ph idx="4294967295" type="body"/>
          </p:nvPr>
        </p:nvSpPr>
        <p:spPr>
          <a:xfrm>
            <a:off x="8459000" y="4634200"/>
            <a:ext cx="6087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FC5E8"/>
                </a:solidFill>
              </a:rPr>
              <a:t>21</a:t>
            </a:r>
            <a:endParaRPr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261650" y="145350"/>
            <a:ext cx="8617800" cy="9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Graphical User Interface (GUI)</a:t>
            </a:r>
            <a:endParaRPr sz="3000"/>
          </a:p>
        </p:txBody>
      </p:sp>
      <p:sp>
        <p:nvSpPr>
          <p:cNvPr id="247" name="Google Shape;247;p34"/>
          <p:cNvSpPr txBox="1"/>
          <p:nvPr>
            <p:ph idx="4294967295" type="body"/>
          </p:nvPr>
        </p:nvSpPr>
        <p:spPr>
          <a:xfrm>
            <a:off x="8675075" y="4634200"/>
            <a:ext cx="4689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FC5E8"/>
                </a:solidFill>
              </a:rPr>
              <a:t>22</a:t>
            </a:r>
            <a:endParaRPr>
              <a:solidFill>
                <a:srgbClr val="9FC5E8"/>
              </a:solidFill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50" y="1482863"/>
            <a:ext cx="4065900" cy="224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482863"/>
            <a:ext cx="4072596" cy="22417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/>
        </p:nvSpPr>
        <p:spPr>
          <a:xfrm>
            <a:off x="346350" y="3724600"/>
            <a:ext cx="4013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Login Page</a:t>
            </a:r>
            <a:endParaRPr i="1" sz="1600">
              <a:solidFill>
                <a:schemeClr val="lt1"/>
              </a:solidFill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4724400" y="3724600"/>
            <a:ext cx="406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Main </a:t>
            </a:r>
            <a:r>
              <a:rPr i="1" lang="en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261650" y="145350"/>
            <a:ext cx="8617800" cy="9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Graphical User Interface (GUI)</a:t>
            </a:r>
            <a:endParaRPr sz="3000"/>
          </a:p>
        </p:txBody>
      </p:sp>
      <p:sp>
        <p:nvSpPr>
          <p:cNvPr id="257" name="Google Shape;257;p35"/>
          <p:cNvSpPr txBox="1"/>
          <p:nvPr>
            <p:ph idx="4294967295" type="body"/>
          </p:nvPr>
        </p:nvSpPr>
        <p:spPr>
          <a:xfrm>
            <a:off x="8675075" y="4634200"/>
            <a:ext cx="4689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FC5E8"/>
                </a:solidFill>
              </a:rPr>
              <a:t>23</a:t>
            </a:r>
            <a:endParaRPr>
              <a:solidFill>
                <a:srgbClr val="9FC5E8"/>
              </a:solidFill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575" y="1396138"/>
            <a:ext cx="4170825" cy="25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1389879"/>
            <a:ext cx="4170825" cy="251902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5"/>
          <p:cNvSpPr txBox="1"/>
          <p:nvPr/>
        </p:nvSpPr>
        <p:spPr>
          <a:xfrm>
            <a:off x="172575" y="3877000"/>
            <a:ext cx="418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Edit Diary Prompt</a:t>
            </a:r>
            <a:endParaRPr i="1" sz="1600">
              <a:solidFill>
                <a:schemeClr val="lt1"/>
              </a:solidFill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4734669" y="3877000"/>
            <a:ext cx="423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Add Diary Prompt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261650" y="145350"/>
            <a:ext cx="8617800" cy="9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Graphical User Interface (GUI)</a:t>
            </a:r>
            <a:endParaRPr sz="3000"/>
          </a:p>
        </p:txBody>
      </p:sp>
      <p:sp>
        <p:nvSpPr>
          <p:cNvPr id="267" name="Google Shape;267;p36"/>
          <p:cNvSpPr txBox="1"/>
          <p:nvPr>
            <p:ph idx="4294967295" type="body"/>
          </p:nvPr>
        </p:nvSpPr>
        <p:spPr>
          <a:xfrm>
            <a:off x="8675075" y="4634200"/>
            <a:ext cx="4689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FC5E8"/>
                </a:solidFill>
              </a:rPr>
              <a:t>24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274050" y="3877000"/>
            <a:ext cx="418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User Settings</a:t>
            </a:r>
            <a:r>
              <a:rPr i="1" lang="en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Page</a:t>
            </a:r>
            <a:endParaRPr i="1" sz="1600">
              <a:solidFill>
                <a:schemeClr val="lt1"/>
              </a:solidFill>
            </a:endParaRPr>
          </a:p>
        </p:txBody>
      </p:sp>
      <p:sp>
        <p:nvSpPr>
          <p:cNvPr id="269" name="Google Shape;269;p36"/>
          <p:cNvSpPr txBox="1"/>
          <p:nvPr/>
        </p:nvSpPr>
        <p:spPr>
          <a:xfrm>
            <a:off x="4663669" y="3877000"/>
            <a:ext cx="423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2000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About Us Page</a:t>
            </a:r>
            <a:endParaRPr/>
          </a:p>
        </p:txBody>
      </p:sp>
      <p:pic>
        <p:nvPicPr>
          <p:cNvPr id="270" name="Google Shape;2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00" y="1246650"/>
            <a:ext cx="4204508" cy="247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333" y="1246650"/>
            <a:ext cx="4197555" cy="247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p37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8" name="Google Shape;278;p37"/>
          <p:cNvSpPr txBox="1"/>
          <p:nvPr>
            <p:ph idx="1" type="body"/>
          </p:nvPr>
        </p:nvSpPr>
        <p:spPr>
          <a:xfrm>
            <a:off x="8589000" y="4634200"/>
            <a:ext cx="5550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25</a:t>
            </a:r>
            <a:endParaRPr/>
          </a:p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235300"/>
            <a:ext cx="8520600" cy="3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https://www.eventreference.com/diary-system.php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https://www.setmore.com/diary-management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https://clientdiary.com/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https://www.yworks.com/yed-live/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https://dev.mysql.com/doc/refman/8.0/en/numeric-types.html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https://dev.mysql.com/doc/refman/8.0/en/date-and-time-types.html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https://docs.python.org/3/library/tkinter.html</a:t>
            </a: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https://pynative.com/python-mysql-execute-stored-procedure/#h-steps-to-execute-mysql-stored-procedure-in-python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https://www.w3schools.com/sql/sql_case.asp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https://docs.python.org/3/library/datetime.html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https://youtu.be/jGZOKKYUfsU?si=SDRhKlsedWv6JY08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500"/>
              <a:buFont typeface="Times New Roman"/>
              <a:buAutoNum type="arabicPeriod"/>
            </a:pPr>
            <a:r>
              <a:rPr lang="en" sz="1500" u="sng">
                <a:solidFill>
                  <a:srgbClr val="1155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https://dev.to/jakewitcher/using-env-files-for-environment-variables-in-python-applications-55a1</a:t>
            </a:r>
            <a:endParaRPr sz="1500" u="sng">
              <a:solidFill>
                <a:srgbClr val="1155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2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1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1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254750" y="1804950"/>
            <a:ext cx="4045200" cy="15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 b="0" sz="2400">
              <a:latin typeface="Raleway Light"/>
              <a:ea typeface="Raleway Light"/>
              <a:cs typeface="Raleway Light"/>
              <a:sym typeface="Raleway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>
                <a:latin typeface="Raleway Light"/>
                <a:ea typeface="Raleway Light"/>
                <a:cs typeface="Raleway Light"/>
                <a:sym typeface="Raleway Light"/>
              </a:rPr>
              <a:t>Questions?</a:t>
            </a:r>
            <a:endParaRPr b="0" i="1" sz="24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>
                <a:solidFill>
                  <a:srgbClr val="9FC5E8"/>
                </a:solidFill>
              </a:rPr>
              <a:t>Team Description</a:t>
            </a:r>
            <a:endParaRPr>
              <a:solidFill>
                <a:srgbClr val="9FC5E8"/>
              </a:solidFill>
            </a:endParaRPr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8832300" y="4634200"/>
            <a:ext cx="3117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205350" y="1289975"/>
            <a:ext cx="5294100" cy="37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</a:rPr>
              <a:t>Evan Spillane ............................. Evan.Spillane1@marist.edu (Team Head)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-Junior from PA majoring in Cybersecurity and Philosophy</a:t>
            </a:r>
            <a:endParaRPr sz="1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</a:rPr>
              <a:t>Connor Fleischman ........ Connor.Fleischman1@marist.edu (Team Member)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-Sophomore from NY majoring in </a:t>
            </a:r>
            <a:r>
              <a:rPr lang="en" sz="1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Computer</a:t>
            </a:r>
            <a:r>
              <a:rPr lang="en" sz="1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Science </a:t>
            </a:r>
            <a:endParaRPr sz="1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2"/>
                </a:solidFill>
              </a:rPr>
              <a:t>Lilli Cartiera ........................... Lilliana.Cartiera1@marist.edu (Team Member)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-Junior from CT majoring in Math and Data Science</a:t>
            </a:r>
            <a:endParaRPr sz="1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Abel Scholl .................................. Anna.Scholl1@ma</a:t>
            </a:r>
            <a:r>
              <a:rPr b="1" lang="en" sz="1100">
                <a:solidFill>
                  <a:schemeClr val="dk2"/>
                </a:solidFill>
              </a:rPr>
              <a:t>rist.edu (Team Member)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-Sophomore from PA majoring in Computer Science</a:t>
            </a:r>
            <a:endParaRPr sz="1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</a:rPr>
              <a:t>Neo Pi ..................................................Neo.Pi1@marist.edu (Team Member)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	-Junior from NJ majoring in Cyber Security </a:t>
            </a:r>
            <a:endParaRPr sz="1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28453" l="34074" r="19528" t="0"/>
          <a:stretch/>
        </p:blipFill>
        <p:spPr>
          <a:xfrm>
            <a:off x="5499450" y="1454600"/>
            <a:ext cx="3439201" cy="3253512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0" y="0"/>
            <a:ext cx="9144000" cy="1170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System Description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8832300" y="4634200"/>
            <a:ext cx="311700" cy="50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540100"/>
            <a:ext cx="8520600" cy="33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Allow a user to…</a:t>
            </a:r>
            <a:endParaRPr sz="2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elvetica Neue Light"/>
              <a:buChar char="➢"/>
            </a:pPr>
            <a:r>
              <a:rPr lang="en" sz="2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</a:t>
            </a:r>
            <a:r>
              <a:rPr lang="en" sz="2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ecord daily events and experiences</a:t>
            </a:r>
            <a:endParaRPr sz="2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elvetica Neue Light"/>
              <a:buChar char="➢"/>
            </a:pPr>
            <a:r>
              <a:rPr lang="en" sz="2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Add, edit and delete records</a:t>
            </a:r>
            <a:endParaRPr sz="2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19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Helvetica Neue Light"/>
              <a:buChar char="➢"/>
            </a:pPr>
            <a:r>
              <a:rPr lang="en" sz="2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Experience the system based on their role/permissions</a:t>
            </a:r>
            <a:endParaRPr sz="2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1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Suitable for a small company or group to manage daily happenings.</a:t>
            </a:r>
            <a:endParaRPr sz="2100">
              <a:solidFill>
                <a:schemeClr val="dk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533400" y="582300"/>
            <a:ext cx="4733700" cy="3978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1143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4" name="Google Shape;94;p17"/>
          <p:cNvSpPr txBox="1"/>
          <p:nvPr>
            <p:ph type="title"/>
          </p:nvPr>
        </p:nvSpPr>
        <p:spPr>
          <a:xfrm>
            <a:off x="1045275" y="526350"/>
            <a:ext cx="4733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Entity Relationship Model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088950" y="1336525"/>
            <a:ext cx="4637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Entity Relationship Model</a:t>
            </a:r>
            <a:endParaRPr b="1" sz="4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7"/>
          <p:cNvSpPr txBox="1"/>
          <p:nvPr>
            <p:ph idx="4294967295" type="body"/>
          </p:nvPr>
        </p:nvSpPr>
        <p:spPr>
          <a:xfrm>
            <a:off x="8832300" y="4634200"/>
            <a:ext cx="3117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FC5E8"/>
                </a:solidFill>
              </a:rPr>
              <a:t>5</a:t>
            </a:r>
            <a:endParaRPr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61650" y="145350"/>
            <a:ext cx="5604000" cy="9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External Model </a:t>
            </a:r>
            <a:endParaRPr sz="3000"/>
          </a:p>
        </p:txBody>
      </p:sp>
      <p:sp>
        <p:nvSpPr>
          <p:cNvPr id="102" name="Google Shape;102;p18"/>
          <p:cNvSpPr txBox="1"/>
          <p:nvPr>
            <p:ph idx="4294967295" type="body"/>
          </p:nvPr>
        </p:nvSpPr>
        <p:spPr>
          <a:xfrm>
            <a:off x="8832300" y="4634200"/>
            <a:ext cx="3117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FC5E8"/>
                </a:solidFill>
              </a:rPr>
              <a:t>6</a:t>
            </a:r>
            <a:endParaRPr>
              <a:solidFill>
                <a:srgbClr val="9FC5E8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4872" y="0"/>
            <a:ext cx="544912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>
            <p:ph idx="4294967295" type="body"/>
          </p:nvPr>
        </p:nvSpPr>
        <p:spPr>
          <a:xfrm>
            <a:off x="8832300" y="4634200"/>
            <a:ext cx="3117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261650" y="145350"/>
            <a:ext cx="5604000" cy="9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Conceptual</a:t>
            </a:r>
            <a:r>
              <a:rPr lang="en" sz="3000"/>
              <a:t> </a:t>
            </a:r>
            <a:r>
              <a:rPr lang="en" sz="3000"/>
              <a:t>Model</a:t>
            </a:r>
            <a:endParaRPr sz="3000"/>
          </a:p>
        </p:txBody>
      </p:sp>
      <p:sp>
        <p:nvSpPr>
          <p:cNvPr id="110" name="Google Shape;110;p19"/>
          <p:cNvSpPr txBox="1"/>
          <p:nvPr>
            <p:ph idx="4294967295" type="body"/>
          </p:nvPr>
        </p:nvSpPr>
        <p:spPr>
          <a:xfrm>
            <a:off x="8832300" y="4634200"/>
            <a:ext cx="3117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FC5E8"/>
                </a:solidFill>
              </a:rPr>
              <a:t>7</a:t>
            </a:r>
            <a:endParaRPr>
              <a:solidFill>
                <a:srgbClr val="9FC5E8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094250"/>
            <a:ext cx="5943600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61650" y="145350"/>
            <a:ext cx="29430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Enhanced Entity Relationship Model (EER) </a:t>
            </a:r>
            <a:endParaRPr sz="3000"/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845" l="0" r="0" t="845"/>
          <a:stretch/>
        </p:blipFill>
        <p:spPr>
          <a:xfrm>
            <a:off x="2970017" y="-200"/>
            <a:ext cx="617398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>
            <p:ph idx="4294967295" type="body"/>
          </p:nvPr>
        </p:nvSpPr>
        <p:spPr>
          <a:xfrm>
            <a:off x="8832300" y="4634200"/>
            <a:ext cx="3117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FC5E8"/>
                </a:solidFill>
              </a:rPr>
              <a:t>8</a:t>
            </a:r>
            <a:endParaRPr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533400" y="582300"/>
            <a:ext cx="5451600" cy="39789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114300">
            <a:solidFill>
              <a:srgbClr val="C27B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1045275" y="526350"/>
            <a:ext cx="4733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SQL Database Development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1088950" y="1708750"/>
            <a:ext cx="4896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SQL Database Development</a:t>
            </a:r>
            <a:endParaRPr b="1" sz="4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21"/>
          <p:cNvSpPr txBox="1"/>
          <p:nvPr>
            <p:ph idx="4294967295" type="body"/>
          </p:nvPr>
        </p:nvSpPr>
        <p:spPr>
          <a:xfrm>
            <a:off x="8832300" y="4634200"/>
            <a:ext cx="311700" cy="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FC5E8"/>
                </a:solidFill>
              </a:rPr>
              <a:t>9</a:t>
            </a:r>
            <a:endParaRPr>
              <a:solidFill>
                <a:srgbClr val="9FC5E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